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DM Sans Italics" panose="020B0604020202020204" charset="0"/>
      <p:regular r:id="rId23"/>
    </p:embeddedFont>
    <p:embeddedFont>
      <p:font typeface="Now Bold" panose="020B0604020202020204" charset="0"/>
      <p:regular r:id="rId24"/>
    </p:embeddedFont>
    <p:embeddedFont>
      <p:font typeface="DM Sans Bold Italics" panose="020B0604020202020204" charset="0"/>
      <p:regular r:id="rId25"/>
    </p:embeddedFont>
    <p:embeddedFont>
      <p:font typeface="Montserrat Medium" panose="020B0604020202020204" charset="0"/>
      <p:regular r:id="rId26"/>
    </p:embeddedFont>
    <p:embeddedFont>
      <p:font typeface="Open Sans Bold" panose="020B0604020202020204" charset="0"/>
      <p:regular r:id="rId27"/>
    </p:embeddedFont>
    <p:embeddedFont>
      <p:font typeface="Montserrat Ultra-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 Bold" panose="020B0604020202020204" charset="0"/>
      <p:regular r:id="rId33"/>
    </p:embeddedFont>
    <p:embeddedFont>
      <p:font typeface="DM Sans Bold" panose="020B0604020202020204" charset="0"/>
      <p:regular r:id="rId34"/>
    </p:embeddedFont>
    <p:embeddedFont>
      <p:font typeface="DM Sans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35412" y="625706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52563" r="-52563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7974" y="892274"/>
            <a:ext cx="1084179" cy="1084179"/>
          </a:xfrm>
          <a:custGeom>
            <a:avLst/>
            <a:gdLst/>
            <a:ahLst/>
            <a:cxnLst/>
            <a:rect l="l" t="t" r="r" b="b"/>
            <a:pathLst>
              <a:path w="1084179" h="1084179">
                <a:moveTo>
                  <a:pt x="0" y="0"/>
                </a:moveTo>
                <a:lnTo>
                  <a:pt x="1084179" y="0"/>
                </a:lnTo>
                <a:lnTo>
                  <a:pt x="1084179" y="1084180"/>
                </a:lnTo>
                <a:lnTo>
                  <a:pt x="0" y="1084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15599" y="7185374"/>
            <a:ext cx="6648474" cy="39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F7F8F8"/>
                </a:solidFill>
                <a:latin typeface="DM Sans Italics"/>
              </a:rPr>
              <a:t>Por Karen Fajardo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021" y="3316214"/>
            <a:ext cx="9041053" cy="180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74"/>
              </a:lnSpc>
            </a:pPr>
            <a:r>
              <a:rPr lang="en-US" sz="5895">
                <a:solidFill>
                  <a:srgbClr val="FFFBFB"/>
                </a:solidFill>
                <a:latin typeface="Now Bold"/>
              </a:rPr>
              <a:t>PREDICCIÓN DEL RIESGO 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67544" y="832447"/>
            <a:ext cx="2502592" cy="114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41"/>
              </a:lnSpc>
            </a:pPr>
            <a:r>
              <a:rPr lang="en-US" sz="7350">
                <a:solidFill>
                  <a:srgbClr val="56AEFF"/>
                </a:solidFill>
                <a:latin typeface="DM Sans Bold Italics"/>
              </a:rPr>
              <a:t>EDA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133975"/>
            <a:ext cx="8535373" cy="169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02"/>
              </a:lnSpc>
            </a:pPr>
            <a:r>
              <a:rPr lang="en-US" sz="5501">
                <a:solidFill>
                  <a:srgbClr val="56AEFF"/>
                </a:solidFill>
                <a:latin typeface="Now Bold"/>
              </a:rPr>
              <a:t>IMPAGO  DE</a:t>
            </a:r>
          </a:p>
          <a:p>
            <a:pPr algn="r">
              <a:lnSpc>
                <a:spcPts val="6602"/>
              </a:lnSpc>
            </a:pPr>
            <a:r>
              <a:rPr lang="en-US" sz="5501">
                <a:solidFill>
                  <a:srgbClr val="56AEFF"/>
                </a:solidFill>
                <a:latin typeface="Now Bold"/>
              </a:rPr>
              <a:t> TARJETAS DE CREDITO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324" y="1781680"/>
            <a:ext cx="7891293" cy="7515167"/>
            <a:chOff x="0" y="0"/>
            <a:chExt cx="2913231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3231" cy="2774376"/>
            </a:xfrm>
            <a:custGeom>
              <a:avLst/>
              <a:gdLst/>
              <a:ahLst/>
              <a:cxnLst/>
              <a:rect l="l" t="t" r="r" b="b"/>
              <a:pathLst>
                <a:path w="2913231" h="2774376">
                  <a:moveTo>
                    <a:pt x="2788771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88771" y="0"/>
                  </a:lnTo>
                  <a:cubicBezTo>
                    <a:pt x="2857351" y="0"/>
                    <a:pt x="2913231" y="55880"/>
                    <a:pt x="2913231" y="124460"/>
                  </a:cubicBezTo>
                  <a:lnTo>
                    <a:pt x="2913231" y="2649916"/>
                  </a:lnTo>
                  <a:cubicBezTo>
                    <a:pt x="2913231" y="2718496"/>
                    <a:pt x="2857351" y="2774376"/>
                    <a:pt x="2788771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1781680"/>
            <a:ext cx="8562676" cy="7515167"/>
            <a:chOff x="0" y="0"/>
            <a:chExt cx="3161085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086" cy="2774376"/>
            </a:xfrm>
            <a:custGeom>
              <a:avLst/>
              <a:gdLst/>
              <a:ahLst/>
              <a:cxnLst/>
              <a:rect l="l" t="t" r="r" b="b"/>
              <a:pathLst>
                <a:path w="3161086" h="2774376">
                  <a:moveTo>
                    <a:pt x="303662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6626" y="0"/>
                  </a:lnTo>
                  <a:cubicBezTo>
                    <a:pt x="3105205" y="0"/>
                    <a:pt x="3161086" y="55880"/>
                    <a:pt x="3161086" y="124460"/>
                  </a:cubicBezTo>
                  <a:lnTo>
                    <a:pt x="3161086" y="2649916"/>
                  </a:lnTo>
                  <a:cubicBezTo>
                    <a:pt x="3161086" y="2718496"/>
                    <a:pt x="3105205" y="2774376"/>
                    <a:pt x="303662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31534" y="2764352"/>
            <a:ext cx="7390872" cy="5549825"/>
          </a:xfrm>
          <a:custGeom>
            <a:avLst/>
            <a:gdLst/>
            <a:ahLst/>
            <a:cxnLst/>
            <a:rect l="l" t="t" r="r" b="b"/>
            <a:pathLst>
              <a:path w="7390872" h="5549825">
                <a:moveTo>
                  <a:pt x="0" y="0"/>
                </a:moveTo>
                <a:lnTo>
                  <a:pt x="7390873" y="0"/>
                </a:lnTo>
                <a:lnTo>
                  <a:pt x="7390873" y="5549824"/>
                </a:lnTo>
                <a:lnTo>
                  <a:pt x="0" y="5549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71621" y="2764352"/>
            <a:ext cx="7307434" cy="5644962"/>
          </a:xfrm>
          <a:custGeom>
            <a:avLst/>
            <a:gdLst/>
            <a:ahLst/>
            <a:cxnLst/>
            <a:rect l="l" t="t" r="r" b="b"/>
            <a:pathLst>
              <a:path w="7307434" h="5644962">
                <a:moveTo>
                  <a:pt x="0" y="0"/>
                </a:moveTo>
                <a:lnTo>
                  <a:pt x="7307434" y="0"/>
                </a:lnTo>
                <a:lnTo>
                  <a:pt x="7307434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DISTRIBICION DE DATOS  Y VALORES ATIPICOS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324" y="1781680"/>
            <a:ext cx="7891293" cy="7515167"/>
            <a:chOff x="0" y="0"/>
            <a:chExt cx="2913231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3231" cy="2774376"/>
            </a:xfrm>
            <a:custGeom>
              <a:avLst/>
              <a:gdLst/>
              <a:ahLst/>
              <a:cxnLst/>
              <a:rect l="l" t="t" r="r" b="b"/>
              <a:pathLst>
                <a:path w="2913231" h="2774376">
                  <a:moveTo>
                    <a:pt x="2788771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88771" y="0"/>
                  </a:lnTo>
                  <a:cubicBezTo>
                    <a:pt x="2857351" y="0"/>
                    <a:pt x="2913231" y="55880"/>
                    <a:pt x="2913231" y="124460"/>
                  </a:cubicBezTo>
                  <a:lnTo>
                    <a:pt x="2913231" y="2649916"/>
                  </a:lnTo>
                  <a:cubicBezTo>
                    <a:pt x="2913231" y="2718496"/>
                    <a:pt x="2857351" y="2774376"/>
                    <a:pt x="2788771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1781680"/>
            <a:ext cx="8562676" cy="7515167"/>
            <a:chOff x="0" y="0"/>
            <a:chExt cx="3161085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086" cy="2774376"/>
            </a:xfrm>
            <a:custGeom>
              <a:avLst/>
              <a:gdLst/>
              <a:ahLst/>
              <a:cxnLst/>
              <a:rect l="l" t="t" r="r" b="b"/>
              <a:pathLst>
                <a:path w="3161086" h="2774376">
                  <a:moveTo>
                    <a:pt x="303662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6626" y="0"/>
                  </a:lnTo>
                  <a:cubicBezTo>
                    <a:pt x="3105205" y="0"/>
                    <a:pt x="3161086" y="55880"/>
                    <a:pt x="3161086" y="124460"/>
                  </a:cubicBezTo>
                  <a:lnTo>
                    <a:pt x="3161086" y="2649916"/>
                  </a:lnTo>
                  <a:cubicBezTo>
                    <a:pt x="3161086" y="2718496"/>
                    <a:pt x="3105205" y="2774376"/>
                    <a:pt x="303662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778171" y="2764352"/>
            <a:ext cx="7497600" cy="5549825"/>
          </a:xfrm>
          <a:custGeom>
            <a:avLst/>
            <a:gdLst/>
            <a:ahLst/>
            <a:cxnLst/>
            <a:rect l="l" t="t" r="r" b="b"/>
            <a:pathLst>
              <a:path w="7497600" h="5549825">
                <a:moveTo>
                  <a:pt x="0" y="0"/>
                </a:moveTo>
                <a:lnTo>
                  <a:pt x="7497599" y="0"/>
                </a:lnTo>
                <a:lnTo>
                  <a:pt x="7497599" y="5549824"/>
                </a:lnTo>
                <a:lnTo>
                  <a:pt x="0" y="5549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67455" y="2559066"/>
            <a:ext cx="7715766" cy="5960396"/>
          </a:xfrm>
          <a:custGeom>
            <a:avLst/>
            <a:gdLst/>
            <a:ahLst/>
            <a:cxnLst/>
            <a:rect l="l" t="t" r="r" b="b"/>
            <a:pathLst>
              <a:path w="7715766" h="5960396">
                <a:moveTo>
                  <a:pt x="0" y="0"/>
                </a:moveTo>
                <a:lnTo>
                  <a:pt x="7715766" y="0"/>
                </a:lnTo>
                <a:lnTo>
                  <a:pt x="7715766" y="5960396"/>
                </a:lnTo>
                <a:lnTo>
                  <a:pt x="0" y="5960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DISTRIBICION DE DATOS  Y VALORES ATIPICOS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324" y="1781680"/>
            <a:ext cx="8173482" cy="7515167"/>
            <a:chOff x="0" y="0"/>
            <a:chExt cx="3017406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7407" cy="2774376"/>
            </a:xfrm>
            <a:custGeom>
              <a:avLst/>
              <a:gdLst/>
              <a:ahLst/>
              <a:cxnLst/>
              <a:rect l="l" t="t" r="r" b="b"/>
              <a:pathLst>
                <a:path w="3017407" h="2774376">
                  <a:moveTo>
                    <a:pt x="2892946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2946" y="0"/>
                  </a:lnTo>
                  <a:cubicBezTo>
                    <a:pt x="2961526" y="0"/>
                    <a:pt x="3017407" y="55880"/>
                    <a:pt x="3017407" y="124460"/>
                  </a:cubicBezTo>
                  <a:lnTo>
                    <a:pt x="3017407" y="2649916"/>
                  </a:lnTo>
                  <a:cubicBezTo>
                    <a:pt x="3017407" y="2718496"/>
                    <a:pt x="2961526" y="2774376"/>
                    <a:pt x="289294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1781680"/>
            <a:ext cx="8562676" cy="7515167"/>
            <a:chOff x="0" y="0"/>
            <a:chExt cx="3161085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086" cy="2774376"/>
            </a:xfrm>
            <a:custGeom>
              <a:avLst/>
              <a:gdLst/>
              <a:ahLst/>
              <a:cxnLst/>
              <a:rect l="l" t="t" r="r" b="b"/>
              <a:pathLst>
                <a:path w="3161086" h="2774376">
                  <a:moveTo>
                    <a:pt x="303662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6626" y="0"/>
                  </a:lnTo>
                  <a:cubicBezTo>
                    <a:pt x="3105205" y="0"/>
                    <a:pt x="3161086" y="55880"/>
                    <a:pt x="3161086" y="124460"/>
                  </a:cubicBezTo>
                  <a:lnTo>
                    <a:pt x="3161086" y="2649916"/>
                  </a:lnTo>
                  <a:cubicBezTo>
                    <a:pt x="3161086" y="2718496"/>
                    <a:pt x="3105205" y="2774376"/>
                    <a:pt x="303662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730337" y="2932994"/>
            <a:ext cx="7698922" cy="5285069"/>
          </a:xfrm>
          <a:custGeom>
            <a:avLst/>
            <a:gdLst/>
            <a:ahLst/>
            <a:cxnLst/>
            <a:rect l="l" t="t" r="r" b="b"/>
            <a:pathLst>
              <a:path w="7698922" h="5285069">
                <a:moveTo>
                  <a:pt x="0" y="0"/>
                </a:moveTo>
                <a:lnTo>
                  <a:pt x="7698922" y="0"/>
                </a:lnTo>
                <a:lnTo>
                  <a:pt x="7698922" y="5285069"/>
                </a:lnTo>
                <a:lnTo>
                  <a:pt x="0" y="52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46808" y="2716783"/>
            <a:ext cx="7357060" cy="5644962"/>
          </a:xfrm>
          <a:custGeom>
            <a:avLst/>
            <a:gdLst/>
            <a:ahLst/>
            <a:cxnLst/>
            <a:rect l="l" t="t" r="r" b="b"/>
            <a:pathLst>
              <a:path w="7357060" h="5644962">
                <a:moveTo>
                  <a:pt x="0" y="0"/>
                </a:moveTo>
                <a:lnTo>
                  <a:pt x="7357060" y="0"/>
                </a:lnTo>
                <a:lnTo>
                  <a:pt x="735706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DISTRIBICION DE DATOS  Y VALORES ATIPICOS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7145" y="1848904"/>
            <a:ext cx="7863833" cy="7632484"/>
            <a:chOff x="0" y="0"/>
            <a:chExt cx="2858470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58471" cy="2774376"/>
            </a:xfrm>
            <a:custGeom>
              <a:avLst/>
              <a:gdLst/>
              <a:ahLst/>
              <a:cxnLst/>
              <a:rect l="l" t="t" r="r" b="b"/>
              <a:pathLst>
                <a:path w="2858471" h="2774376">
                  <a:moveTo>
                    <a:pt x="2734010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34011" y="0"/>
                  </a:lnTo>
                  <a:cubicBezTo>
                    <a:pt x="2802591" y="0"/>
                    <a:pt x="2858471" y="55880"/>
                    <a:pt x="2858471" y="124460"/>
                  </a:cubicBezTo>
                  <a:lnTo>
                    <a:pt x="2858471" y="2649916"/>
                  </a:lnTo>
                  <a:cubicBezTo>
                    <a:pt x="2858471" y="2718496"/>
                    <a:pt x="2802591" y="2774376"/>
                    <a:pt x="2734011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89658" y="2267993"/>
            <a:ext cx="7511010" cy="5910814"/>
          </a:xfrm>
          <a:custGeom>
            <a:avLst/>
            <a:gdLst/>
            <a:ahLst/>
            <a:cxnLst/>
            <a:rect l="l" t="t" r="r" b="b"/>
            <a:pathLst>
              <a:path w="7511010" h="5910814">
                <a:moveTo>
                  <a:pt x="0" y="0"/>
                </a:moveTo>
                <a:lnTo>
                  <a:pt x="7511010" y="0"/>
                </a:lnTo>
                <a:lnTo>
                  <a:pt x="7511010" y="5910814"/>
                </a:lnTo>
                <a:lnTo>
                  <a:pt x="0" y="591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7" r="-129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77069" y="1848904"/>
            <a:ext cx="7812199" cy="7632484"/>
            <a:chOff x="0" y="0"/>
            <a:chExt cx="2839702" cy="27743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9702" cy="2774376"/>
            </a:xfrm>
            <a:custGeom>
              <a:avLst/>
              <a:gdLst/>
              <a:ahLst/>
              <a:cxnLst/>
              <a:rect l="l" t="t" r="r" b="b"/>
              <a:pathLst>
                <a:path w="2839702" h="2774376">
                  <a:moveTo>
                    <a:pt x="2715242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15242" y="0"/>
                  </a:lnTo>
                  <a:cubicBezTo>
                    <a:pt x="2783822" y="0"/>
                    <a:pt x="2839702" y="55880"/>
                    <a:pt x="2839702" y="124460"/>
                  </a:cubicBezTo>
                  <a:lnTo>
                    <a:pt x="2839702" y="2649916"/>
                  </a:lnTo>
                  <a:cubicBezTo>
                    <a:pt x="2839702" y="2718496"/>
                    <a:pt x="2783822" y="2774376"/>
                    <a:pt x="2715242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501612" y="2657494"/>
            <a:ext cx="7163113" cy="5521313"/>
          </a:xfrm>
          <a:custGeom>
            <a:avLst/>
            <a:gdLst/>
            <a:ahLst/>
            <a:cxnLst/>
            <a:rect l="l" t="t" r="r" b="b"/>
            <a:pathLst>
              <a:path w="7163113" h="5521313">
                <a:moveTo>
                  <a:pt x="0" y="0"/>
                </a:moveTo>
                <a:lnTo>
                  <a:pt x="7163113" y="0"/>
                </a:lnTo>
                <a:lnTo>
                  <a:pt x="7163113" y="5521313"/>
                </a:lnTo>
                <a:lnTo>
                  <a:pt x="0" y="552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% Clientes con mal record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18832" y="8265589"/>
            <a:ext cx="152836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&gt;30 días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18985" y="8265589"/>
            <a:ext cx="152836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&gt;60 días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0474" y="1160996"/>
            <a:ext cx="9416127" cy="8915704"/>
          </a:xfrm>
          <a:custGeom>
            <a:avLst/>
            <a:gdLst/>
            <a:ahLst/>
            <a:cxnLst/>
            <a:rect l="l" t="t" r="r" b="b"/>
            <a:pathLst>
              <a:path w="9416127" h="8915704">
                <a:moveTo>
                  <a:pt x="0" y="0"/>
                </a:moveTo>
                <a:lnTo>
                  <a:pt x="9416127" y="0"/>
                </a:lnTo>
                <a:lnTo>
                  <a:pt x="9416127" y="8915704"/>
                </a:lnTo>
                <a:lnTo>
                  <a:pt x="0" y="8915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3516636" y="5514073"/>
            <a:ext cx="7830765" cy="0"/>
          </a:xfrm>
          <a:prstGeom prst="line">
            <a:avLst/>
          </a:prstGeom>
          <a:ln w="38100" cap="flat">
            <a:solidFill>
              <a:srgbClr val="EB0C0C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3516636" y="5941038"/>
            <a:ext cx="7830765" cy="0"/>
          </a:xfrm>
          <a:prstGeom prst="line">
            <a:avLst/>
          </a:prstGeom>
          <a:ln w="38100" cap="flat">
            <a:solidFill>
              <a:srgbClr val="EB0C0C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7" name="AutoShape 7"/>
          <p:cNvSpPr/>
          <p:nvPr/>
        </p:nvSpPr>
        <p:spPr>
          <a:xfrm>
            <a:off x="3592836" y="5437332"/>
            <a:ext cx="0" cy="572582"/>
          </a:xfrm>
          <a:prstGeom prst="line">
            <a:avLst/>
          </a:prstGeom>
          <a:ln w="38100" cap="flat">
            <a:solidFill>
              <a:srgbClr val="EB0C0C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>
            <a:off x="11267520" y="5446857"/>
            <a:ext cx="0" cy="572582"/>
          </a:xfrm>
          <a:prstGeom prst="line">
            <a:avLst/>
          </a:prstGeom>
          <a:ln w="38100" cap="flat">
            <a:solidFill>
              <a:srgbClr val="EB0C0C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9" name="Freeform 9"/>
          <p:cNvSpPr/>
          <p:nvPr/>
        </p:nvSpPr>
        <p:spPr>
          <a:xfrm>
            <a:off x="5085628" y="4987460"/>
            <a:ext cx="536138" cy="536138"/>
          </a:xfrm>
          <a:custGeom>
            <a:avLst/>
            <a:gdLst/>
            <a:ahLst/>
            <a:cxnLst/>
            <a:rect l="l" t="t" r="r" b="b"/>
            <a:pathLst>
              <a:path w="536138" h="536138">
                <a:moveTo>
                  <a:pt x="0" y="0"/>
                </a:moveTo>
                <a:lnTo>
                  <a:pt x="536138" y="0"/>
                </a:lnTo>
                <a:lnTo>
                  <a:pt x="536138" y="536138"/>
                </a:lnTo>
                <a:lnTo>
                  <a:pt x="0" y="536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w="38100" cap="rnd">
            <a:solidFill>
              <a:srgbClr val="0AF13D"/>
            </a:solidFill>
            <a:prstDash val="solid"/>
            <a:round/>
          </a:ln>
        </p:spPr>
      </p:sp>
      <p:sp>
        <p:nvSpPr>
          <p:cNvPr id="10" name="TextBox 10"/>
          <p:cNvSpPr txBox="1"/>
          <p:nvPr/>
        </p:nvSpPr>
        <p:spPr>
          <a:xfrm>
            <a:off x="871708" y="154521"/>
            <a:ext cx="12457676" cy="100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ANALISIS DE CORRELACIÓN</a:t>
            </a:r>
          </a:p>
        </p:txBody>
      </p:sp>
      <p:sp>
        <p:nvSpPr>
          <p:cNvPr id="11" name="Freeform 11"/>
          <p:cNvSpPr/>
          <p:nvPr/>
        </p:nvSpPr>
        <p:spPr>
          <a:xfrm>
            <a:off x="7508362" y="2536031"/>
            <a:ext cx="536138" cy="536138"/>
          </a:xfrm>
          <a:custGeom>
            <a:avLst/>
            <a:gdLst/>
            <a:ahLst/>
            <a:cxnLst/>
            <a:rect l="l" t="t" r="r" b="b"/>
            <a:pathLst>
              <a:path w="536138" h="536138">
                <a:moveTo>
                  <a:pt x="0" y="0"/>
                </a:moveTo>
                <a:lnTo>
                  <a:pt x="536138" y="0"/>
                </a:lnTo>
                <a:lnTo>
                  <a:pt x="536138" y="536138"/>
                </a:lnTo>
                <a:lnTo>
                  <a:pt x="0" y="536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w="38100" cap="rnd">
            <a:solidFill>
              <a:srgbClr val="0AF13D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8494500" y="6934083"/>
            <a:ext cx="536138" cy="536138"/>
          </a:xfrm>
          <a:custGeom>
            <a:avLst/>
            <a:gdLst/>
            <a:ahLst/>
            <a:cxnLst/>
            <a:rect l="l" t="t" r="r" b="b"/>
            <a:pathLst>
              <a:path w="536138" h="536138">
                <a:moveTo>
                  <a:pt x="0" y="0"/>
                </a:moveTo>
                <a:lnTo>
                  <a:pt x="536138" y="0"/>
                </a:lnTo>
                <a:lnTo>
                  <a:pt x="536138" y="536138"/>
                </a:lnTo>
                <a:lnTo>
                  <a:pt x="0" y="536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w="38100" cap="rnd">
            <a:solidFill>
              <a:srgbClr val="0AF13D"/>
            </a:solidFill>
            <a:prstDash val="solid"/>
            <a:round/>
          </a:ln>
        </p:spPr>
      </p:sp>
      <p:sp>
        <p:nvSpPr>
          <p:cNvPr id="13" name="Freeform 13"/>
          <p:cNvSpPr/>
          <p:nvPr/>
        </p:nvSpPr>
        <p:spPr>
          <a:xfrm>
            <a:off x="9454985" y="5941038"/>
            <a:ext cx="536138" cy="536138"/>
          </a:xfrm>
          <a:custGeom>
            <a:avLst/>
            <a:gdLst/>
            <a:ahLst/>
            <a:cxnLst/>
            <a:rect l="l" t="t" r="r" b="b"/>
            <a:pathLst>
              <a:path w="536138" h="536138">
                <a:moveTo>
                  <a:pt x="0" y="0"/>
                </a:moveTo>
                <a:lnTo>
                  <a:pt x="536138" y="0"/>
                </a:lnTo>
                <a:lnTo>
                  <a:pt x="536138" y="536139"/>
                </a:lnTo>
                <a:lnTo>
                  <a:pt x="0" y="536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w="38100" cap="rnd">
            <a:solidFill>
              <a:srgbClr val="0AF13D"/>
            </a:solidFill>
            <a:prstDash val="solid"/>
            <a:round/>
          </a:ln>
        </p:spPr>
      </p:sp>
      <p:sp>
        <p:nvSpPr>
          <p:cNvPr id="14" name="Freeform 14"/>
          <p:cNvSpPr/>
          <p:nvPr/>
        </p:nvSpPr>
        <p:spPr>
          <a:xfrm>
            <a:off x="9991123" y="4977935"/>
            <a:ext cx="536138" cy="536138"/>
          </a:xfrm>
          <a:custGeom>
            <a:avLst/>
            <a:gdLst/>
            <a:ahLst/>
            <a:cxnLst/>
            <a:rect l="l" t="t" r="r" b="b"/>
            <a:pathLst>
              <a:path w="536138" h="536138">
                <a:moveTo>
                  <a:pt x="0" y="0"/>
                </a:moveTo>
                <a:lnTo>
                  <a:pt x="536138" y="0"/>
                </a:lnTo>
                <a:lnTo>
                  <a:pt x="536138" y="536138"/>
                </a:lnTo>
                <a:lnTo>
                  <a:pt x="0" y="536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w="38100" cap="rnd">
            <a:solidFill>
              <a:srgbClr val="0AF13D"/>
            </a:solidFill>
            <a:prstDash val="solid"/>
            <a:round/>
          </a:ln>
        </p:spPr>
      </p:sp>
      <p:sp>
        <p:nvSpPr>
          <p:cNvPr id="15" name="Freeform 15"/>
          <p:cNvSpPr/>
          <p:nvPr/>
        </p:nvSpPr>
        <p:spPr>
          <a:xfrm>
            <a:off x="7508362" y="7413071"/>
            <a:ext cx="536138" cy="536138"/>
          </a:xfrm>
          <a:custGeom>
            <a:avLst/>
            <a:gdLst/>
            <a:ahLst/>
            <a:cxnLst/>
            <a:rect l="l" t="t" r="r" b="b"/>
            <a:pathLst>
              <a:path w="536138" h="536138">
                <a:moveTo>
                  <a:pt x="0" y="0"/>
                </a:moveTo>
                <a:lnTo>
                  <a:pt x="536138" y="0"/>
                </a:lnTo>
                <a:lnTo>
                  <a:pt x="536138" y="536138"/>
                </a:lnTo>
                <a:lnTo>
                  <a:pt x="0" y="536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w="38100" cap="rnd">
            <a:solidFill>
              <a:srgbClr val="0AF13D"/>
            </a:solidFill>
            <a:prstDash val="solid"/>
            <a:round/>
          </a:ln>
        </p:spPr>
      </p:sp>
      <p:sp>
        <p:nvSpPr>
          <p:cNvPr id="16" name="Freeform 16"/>
          <p:cNvSpPr/>
          <p:nvPr/>
        </p:nvSpPr>
        <p:spPr>
          <a:xfrm>
            <a:off x="5085628" y="7413071"/>
            <a:ext cx="536138" cy="536138"/>
          </a:xfrm>
          <a:custGeom>
            <a:avLst/>
            <a:gdLst/>
            <a:ahLst/>
            <a:cxnLst/>
            <a:rect l="l" t="t" r="r" b="b"/>
            <a:pathLst>
              <a:path w="536138" h="536138">
                <a:moveTo>
                  <a:pt x="0" y="0"/>
                </a:moveTo>
                <a:lnTo>
                  <a:pt x="536138" y="0"/>
                </a:lnTo>
                <a:lnTo>
                  <a:pt x="536138" y="536138"/>
                </a:lnTo>
                <a:lnTo>
                  <a:pt x="0" y="536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w="38100" cap="rnd">
            <a:solidFill>
              <a:srgbClr val="0AF13D"/>
            </a:solidFill>
            <a:prstDash val="solid"/>
            <a:round/>
          </a:ln>
        </p:spPr>
      </p:sp>
      <p:sp>
        <p:nvSpPr>
          <p:cNvPr id="17" name="Freeform 17"/>
          <p:cNvSpPr/>
          <p:nvPr/>
        </p:nvSpPr>
        <p:spPr>
          <a:xfrm>
            <a:off x="6028191" y="7413071"/>
            <a:ext cx="536138" cy="536138"/>
          </a:xfrm>
          <a:custGeom>
            <a:avLst/>
            <a:gdLst/>
            <a:ahLst/>
            <a:cxnLst/>
            <a:rect l="l" t="t" r="r" b="b"/>
            <a:pathLst>
              <a:path w="536138" h="536138">
                <a:moveTo>
                  <a:pt x="0" y="0"/>
                </a:moveTo>
                <a:lnTo>
                  <a:pt x="536138" y="0"/>
                </a:lnTo>
                <a:lnTo>
                  <a:pt x="536138" y="536138"/>
                </a:lnTo>
                <a:lnTo>
                  <a:pt x="0" y="536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w="38100" cap="rnd">
            <a:solidFill>
              <a:srgbClr val="0AF13D"/>
            </a:solidFill>
            <a:prstDash val="solid"/>
            <a:round/>
          </a:ln>
        </p:spPr>
      </p:sp>
      <p:sp>
        <p:nvSpPr>
          <p:cNvPr id="18" name="Freeform 18"/>
          <p:cNvSpPr/>
          <p:nvPr/>
        </p:nvSpPr>
        <p:spPr>
          <a:xfrm>
            <a:off x="9981598" y="3507290"/>
            <a:ext cx="536138" cy="536138"/>
          </a:xfrm>
          <a:custGeom>
            <a:avLst/>
            <a:gdLst/>
            <a:ahLst/>
            <a:cxnLst/>
            <a:rect l="l" t="t" r="r" b="b"/>
            <a:pathLst>
              <a:path w="536138" h="536138">
                <a:moveTo>
                  <a:pt x="0" y="0"/>
                </a:moveTo>
                <a:lnTo>
                  <a:pt x="536138" y="0"/>
                </a:lnTo>
                <a:lnTo>
                  <a:pt x="536138" y="536138"/>
                </a:lnTo>
                <a:lnTo>
                  <a:pt x="0" y="536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w="38100" cap="rnd">
            <a:solidFill>
              <a:srgbClr val="0AF13D"/>
            </a:solidFill>
            <a:prstDash val="solid"/>
            <a:round/>
          </a:ln>
        </p:spPr>
      </p:sp>
      <p:sp>
        <p:nvSpPr>
          <p:cNvPr id="19" name="Freeform 19"/>
          <p:cNvSpPr/>
          <p:nvPr/>
        </p:nvSpPr>
        <p:spPr>
          <a:xfrm>
            <a:off x="9981598" y="2542527"/>
            <a:ext cx="536138" cy="536138"/>
          </a:xfrm>
          <a:custGeom>
            <a:avLst/>
            <a:gdLst/>
            <a:ahLst/>
            <a:cxnLst/>
            <a:rect l="l" t="t" r="r" b="b"/>
            <a:pathLst>
              <a:path w="536138" h="536138">
                <a:moveTo>
                  <a:pt x="0" y="0"/>
                </a:moveTo>
                <a:lnTo>
                  <a:pt x="536138" y="0"/>
                </a:lnTo>
                <a:lnTo>
                  <a:pt x="536138" y="536138"/>
                </a:lnTo>
                <a:lnTo>
                  <a:pt x="0" y="536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w="38100" cap="rnd">
            <a:solidFill>
              <a:srgbClr val="0AF13D"/>
            </a:solidFill>
            <a:prstDash val="solid"/>
            <a:round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324" y="1781680"/>
            <a:ext cx="8173482" cy="7515167"/>
            <a:chOff x="0" y="0"/>
            <a:chExt cx="3017406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7407" cy="2774376"/>
            </a:xfrm>
            <a:custGeom>
              <a:avLst/>
              <a:gdLst/>
              <a:ahLst/>
              <a:cxnLst/>
              <a:rect l="l" t="t" r="r" b="b"/>
              <a:pathLst>
                <a:path w="3017407" h="2774376">
                  <a:moveTo>
                    <a:pt x="2892946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2946" y="0"/>
                  </a:lnTo>
                  <a:cubicBezTo>
                    <a:pt x="2961526" y="0"/>
                    <a:pt x="3017407" y="55880"/>
                    <a:pt x="3017407" y="124460"/>
                  </a:cubicBezTo>
                  <a:lnTo>
                    <a:pt x="3017407" y="2649916"/>
                  </a:lnTo>
                  <a:cubicBezTo>
                    <a:pt x="3017407" y="2718496"/>
                    <a:pt x="2961526" y="2774376"/>
                    <a:pt x="289294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1781680"/>
            <a:ext cx="8562676" cy="7515167"/>
            <a:chOff x="0" y="0"/>
            <a:chExt cx="3161085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086" cy="2774376"/>
            </a:xfrm>
            <a:custGeom>
              <a:avLst/>
              <a:gdLst/>
              <a:ahLst/>
              <a:cxnLst/>
              <a:rect l="l" t="t" r="r" b="b"/>
              <a:pathLst>
                <a:path w="3161086" h="2774376">
                  <a:moveTo>
                    <a:pt x="303662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6626" y="0"/>
                  </a:lnTo>
                  <a:cubicBezTo>
                    <a:pt x="3105205" y="0"/>
                    <a:pt x="3161086" y="55880"/>
                    <a:pt x="3161086" y="124460"/>
                  </a:cubicBezTo>
                  <a:lnTo>
                    <a:pt x="3161086" y="2649916"/>
                  </a:lnTo>
                  <a:cubicBezTo>
                    <a:pt x="3161086" y="2718496"/>
                    <a:pt x="3105205" y="2774376"/>
                    <a:pt x="303662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70022" y="2544776"/>
            <a:ext cx="6796084" cy="5988976"/>
          </a:xfrm>
          <a:custGeom>
            <a:avLst/>
            <a:gdLst/>
            <a:ahLst/>
            <a:cxnLst/>
            <a:rect l="l" t="t" r="r" b="b"/>
            <a:pathLst>
              <a:path w="6796084" h="5988976">
                <a:moveTo>
                  <a:pt x="0" y="0"/>
                </a:moveTo>
                <a:lnTo>
                  <a:pt x="6796085" y="0"/>
                </a:lnTo>
                <a:lnTo>
                  <a:pt x="6796085" y="5988976"/>
                </a:lnTo>
                <a:lnTo>
                  <a:pt x="0" y="5988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34705" y="2225443"/>
            <a:ext cx="6723795" cy="6202852"/>
          </a:xfrm>
          <a:custGeom>
            <a:avLst/>
            <a:gdLst/>
            <a:ahLst/>
            <a:cxnLst/>
            <a:rect l="l" t="t" r="r" b="b"/>
            <a:pathLst>
              <a:path w="6723795" h="6202852">
                <a:moveTo>
                  <a:pt x="0" y="0"/>
                </a:moveTo>
                <a:lnTo>
                  <a:pt x="6723795" y="0"/>
                </a:lnTo>
                <a:lnTo>
                  <a:pt x="6723795" y="6202852"/>
                </a:lnTo>
                <a:lnTo>
                  <a:pt x="0" y="6202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VARIABLES CATEGORICAS VS BAD_DEBTS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324" y="1781680"/>
            <a:ext cx="8173482" cy="7515167"/>
            <a:chOff x="0" y="0"/>
            <a:chExt cx="3017406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7407" cy="2774376"/>
            </a:xfrm>
            <a:custGeom>
              <a:avLst/>
              <a:gdLst/>
              <a:ahLst/>
              <a:cxnLst/>
              <a:rect l="l" t="t" r="r" b="b"/>
              <a:pathLst>
                <a:path w="3017407" h="2774376">
                  <a:moveTo>
                    <a:pt x="2892946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2946" y="0"/>
                  </a:lnTo>
                  <a:cubicBezTo>
                    <a:pt x="2961526" y="0"/>
                    <a:pt x="3017407" y="55880"/>
                    <a:pt x="3017407" y="124460"/>
                  </a:cubicBezTo>
                  <a:lnTo>
                    <a:pt x="3017407" y="2649916"/>
                  </a:lnTo>
                  <a:cubicBezTo>
                    <a:pt x="3017407" y="2718496"/>
                    <a:pt x="2961526" y="2774376"/>
                    <a:pt x="289294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1781680"/>
            <a:ext cx="8562676" cy="7515167"/>
            <a:chOff x="0" y="0"/>
            <a:chExt cx="3161085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086" cy="2774376"/>
            </a:xfrm>
            <a:custGeom>
              <a:avLst/>
              <a:gdLst/>
              <a:ahLst/>
              <a:cxnLst/>
              <a:rect l="l" t="t" r="r" b="b"/>
              <a:pathLst>
                <a:path w="3161086" h="2774376">
                  <a:moveTo>
                    <a:pt x="303662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6626" y="0"/>
                  </a:lnTo>
                  <a:cubicBezTo>
                    <a:pt x="3105205" y="0"/>
                    <a:pt x="3161086" y="55880"/>
                    <a:pt x="3161086" y="124460"/>
                  </a:cubicBezTo>
                  <a:lnTo>
                    <a:pt x="3161086" y="2649916"/>
                  </a:lnTo>
                  <a:cubicBezTo>
                    <a:pt x="3161086" y="2718496"/>
                    <a:pt x="3105205" y="2774376"/>
                    <a:pt x="303662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07689" y="2254469"/>
            <a:ext cx="6612910" cy="6223915"/>
          </a:xfrm>
          <a:custGeom>
            <a:avLst/>
            <a:gdLst/>
            <a:ahLst/>
            <a:cxnLst/>
            <a:rect l="l" t="t" r="r" b="b"/>
            <a:pathLst>
              <a:path w="6612910" h="6223915">
                <a:moveTo>
                  <a:pt x="0" y="0"/>
                </a:moveTo>
                <a:lnTo>
                  <a:pt x="6612910" y="0"/>
                </a:lnTo>
                <a:lnTo>
                  <a:pt x="6612910" y="6223915"/>
                </a:lnTo>
                <a:lnTo>
                  <a:pt x="0" y="622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91865" y="2254469"/>
            <a:ext cx="7066946" cy="6484366"/>
          </a:xfrm>
          <a:custGeom>
            <a:avLst/>
            <a:gdLst/>
            <a:ahLst/>
            <a:cxnLst/>
            <a:rect l="l" t="t" r="r" b="b"/>
            <a:pathLst>
              <a:path w="7066946" h="6484366">
                <a:moveTo>
                  <a:pt x="0" y="0"/>
                </a:moveTo>
                <a:lnTo>
                  <a:pt x="7066946" y="0"/>
                </a:lnTo>
                <a:lnTo>
                  <a:pt x="7066946" y="6484366"/>
                </a:lnTo>
                <a:lnTo>
                  <a:pt x="0" y="6484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VARIABLES CATEGORICAS VS BAD_DEBTS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324" y="1781680"/>
            <a:ext cx="8173482" cy="7515167"/>
            <a:chOff x="0" y="0"/>
            <a:chExt cx="3017406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7407" cy="2774376"/>
            </a:xfrm>
            <a:custGeom>
              <a:avLst/>
              <a:gdLst/>
              <a:ahLst/>
              <a:cxnLst/>
              <a:rect l="l" t="t" r="r" b="b"/>
              <a:pathLst>
                <a:path w="3017407" h="2774376">
                  <a:moveTo>
                    <a:pt x="2892946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2946" y="0"/>
                  </a:lnTo>
                  <a:cubicBezTo>
                    <a:pt x="2961526" y="0"/>
                    <a:pt x="3017407" y="55880"/>
                    <a:pt x="3017407" y="124460"/>
                  </a:cubicBezTo>
                  <a:lnTo>
                    <a:pt x="3017407" y="2649916"/>
                  </a:lnTo>
                  <a:cubicBezTo>
                    <a:pt x="3017407" y="2718496"/>
                    <a:pt x="2961526" y="2774376"/>
                    <a:pt x="289294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1781680"/>
            <a:ext cx="8562676" cy="7515167"/>
            <a:chOff x="0" y="0"/>
            <a:chExt cx="3161085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086" cy="2774376"/>
            </a:xfrm>
            <a:custGeom>
              <a:avLst/>
              <a:gdLst/>
              <a:ahLst/>
              <a:cxnLst/>
              <a:rect l="l" t="t" r="r" b="b"/>
              <a:pathLst>
                <a:path w="3161086" h="2774376">
                  <a:moveTo>
                    <a:pt x="303662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6626" y="0"/>
                  </a:lnTo>
                  <a:cubicBezTo>
                    <a:pt x="3105205" y="0"/>
                    <a:pt x="3161086" y="55880"/>
                    <a:pt x="3161086" y="124460"/>
                  </a:cubicBezTo>
                  <a:lnTo>
                    <a:pt x="3161086" y="2649916"/>
                  </a:lnTo>
                  <a:cubicBezTo>
                    <a:pt x="3161086" y="2718496"/>
                    <a:pt x="3105205" y="2774376"/>
                    <a:pt x="303662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8700" y="2254469"/>
            <a:ext cx="7001164" cy="6447115"/>
          </a:xfrm>
          <a:custGeom>
            <a:avLst/>
            <a:gdLst/>
            <a:ahLst/>
            <a:cxnLst/>
            <a:rect l="l" t="t" r="r" b="b"/>
            <a:pathLst>
              <a:path w="7001164" h="6447115">
                <a:moveTo>
                  <a:pt x="0" y="0"/>
                </a:moveTo>
                <a:lnTo>
                  <a:pt x="7001164" y="0"/>
                </a:lnTo>
                <a:lnTo>
                  <a:pt x="7001164" y="6447115"/>
                </a:lnTo>
                <a:lnTo>
                  <a:pt x="0" y="6447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24756" y="2254469"/>
            <a:ext cx="7001164" cy="6447115"/>
          </a:xfrm>
          <a:custGeom>
            <a:avLst/>
            <a:gdLst/>
            <a:ahLst/>
            <a:cxnLst/>
            <a:rect l="l" t="t" r="r" b="b"/>
            <a:pathLst>
              <a:path w="7001164" h="6447115">
                <a:moveTo>
                  <a:pt x="0" y="0"/>
                </a:moveTo>
                <a:lnTo>
                  <a:pt x="7001164" y="0"/>
                </a:lnTo>
                <a:lnTo>
                  <a:pt x="7001164" y="6447115"/>
                </a:lnTo>
                <a:lnTo>
                  <a:pt x="0" y="6447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VARIABLES CATEGORICAS VS BAD_DEBTS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53893" y="2092623"/>
            <a:ext cx="3380213" cy="3380213"/>
          </a:xfrm>
          <a:custGeom>
            <a:avLst/>
            <a:gdLst/>
            <a:ahLst/>
            <a:cxnLst/>
            <a:rect l="l" t="t" r="r" b="b"/>
            <a:pathLst>
              <a:path w="3380213" h="3380213">
                <a:moveTo>
                  <a:pt x="0" y="0"/>
                </a:moveTo>
                <a:lnTo>
                  <a:pt x="3380214" y="0"/>
                </a:lnTo>
                <a:lnTo>
                  <a:pt x="3380214" y="3380214"/>
                </a:lnTo>
                <a:lnTo>
                  <a:pt x="0" y="338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0213" y="5733658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¿No existe correlación?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324" y="1781680"/>
            <a:ext cx="8173482" cy="7515167"/>
            <a:chOff x="0" y="0"/>
            <a:chExt cx="3017406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7407" cy="2774376"/>
            </a:xfrm>
            <a:custGeom>
              <a:avLst/>
              <a:gdLst/>
              <a:ahLst/>
              <a:cxnLst/>
              <a:rect l="l" t="t" r="r" b="b"/>
              <a:pathLst>
                <a:path w="3017407" h="2774376">
                  <a:moveTo>
                    <a:pt x="2892946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2946" y="0"/>
                  </a:lnTo>
                  <a:cubicBezTo>
                    <a:pt x="2961526" y="0"/>
                    <a:pt x="3017407" y="55880"/>
                    <a:pt x="3017407" y="124460"/>
                  </a:cubicBezTo>
                  <a:lnTo>
                    <a:pt x="3017407" y="2649916"/>
                  </a:lnTo>
                  <a:cubicBezTo>
                    <a:pt x="3017407" y="2718496"/>
                    <a:pt x="2961526" y="2774376"/>
                    <a:pt x="289294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1781680"/>
            <a:ext cx="8562676" cy="7515167"/>
            <a:chOff x="0" y="0"/>
            <a:chExt cx="3161085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086" cy="2774376"/>
            </a:xfrm>
            <a:custGeom>
              <a:avLst/>
              <a:gdLst/>
              <a:ahLst/>
              <a:cxnLst/>
              <a:rect l="l" t="t" r="r" b="b"/>
              <a:pathLst>
                <a:path w="3161086" h="2774376">
                  <a:moveTo>
                    <a:pt x="303662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6626" y="0"/>
                  </a:lnTo>
                  <a:cubicBezTo>
                    <a:pt x="3105205" y="0"/>
                    <a:pt x="3161086" y="55880"/>
                    <a:pt x="3161086" y="124460"/>
                  </a:cubicBezTo>
                  <a:lnTo>
                    <a:pt x="3161086" y="2649916"/>
                  </a:lnTo>
                  <a:cubicBezTo>
                    <a:pt x="3161086" y="2718496"/>
                    <a:pt x="3105205" y="2774376"/>
                    <a:pt x="303662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1299" y="2557090"/>
            <a:ext cx="7163212" cy="5964348"/>
          </a:xfrm>
          <a:custGeom>
            <a:avLst/>
            <a:gdLst/>
            <a:ahLst/>
            <a:cxnLst/>
            <a:rect l="l" t="t" r="r" b="b"/>
            <a:pathLst>
              <a:path w="7163212" h="5964348">
                <a:moveTo>
                  <a:pt x="0" y="0"/>
                </a:moveTo>
                <a:lnTo>
                  <a:pt x="7163212" y="0"/>
                </a:lnTo>
                <a:lnTo>
                  <a:pt x="7163212" y="5964348"/>
                </a:lnTo>
                <a:lnTo>
                  <a:pt x="0" y="5964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46783" y="2395523"/>
            <a:ext cx="7157111" cy="6125915"/>
          </a:xfrm>
          <a:custGeom>
            <a:avLst/>
            <a:gdLst/>
            <a:ahLst/>
            <a:cxnLst/>
            <a:rect l="l" t="t" r="r" b="b"/>
            <a:pathLst>
              <a:path w="7157111" h="6125915">
                <a:moveTo>
                  <a:pt x="0" y="0"/>
                </a:moveTo>
                <a:lnTo>
                  <a:pt x="7157111" y="0"/>
                </a:lnTo>
                <a:lnTo>
                  <a:pt x="7157111" y="6125915"/>
                </a:lnTo>
                <a:lnTo>
                  <a:pt x="0" y="6125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 DecisionTreeClassifier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98852" y="933450"/>
            <a:ext cx="7040707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4"/>
              </a:lnSpc>
            </a:pPr>
            <a:r>
              <a:rPr lang="en-US" sz="5499" spc="-54">
                <a:solidFill>
                  <a:srgbClr val="F4F8FF"/>
                </a:solidFill>
                <a:latin typeface="Montserrat Ultra-Bold"/>
              </a:rPr>
              <a:t>Objetivo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04171" y="1790845"/>
            <a:ext cx="12994562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4F8FF"/>
                </a:solidFill>
                <a:latin typeface="Montserrat Medium"/>
              </a:rPr>
              <a:t>Realizar el Análisis explotatrio a una base de datos que incluye los registros de solicitudes y el estado de pagos de tarjetas de crédito, con el propósito de determinar qué clientes son más propensos a ser confiables o representar un riesgo financiero.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98305" y="2073851"/>
            <a:ext cx="903212" cy="908372"/>
            <a:chOff x="0" y="0"/>
            <a:chExt cx="237883" cy="239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883" cy="239242"/>
            </a:xfrm>
            <a:custGeom>
              <a:avLst/>
              <a:gdLst/>
              <a:ahLst/>
              <a:cxnLst/>
              <a:rect l="l" t="t" r="r" b="b"/>
              <a:pathLst>
                <a:path w="237883" h="239242">
                  <a:moveTo>
                    <a:pt x="118942" y="0"/>
                  </a:moveTo>
                  <a:lnTo>
                    <a:pt x="118942" y="0"/>
                  </a:lnTo>
                  <a:cubicBezTo>
                    <a:pt x="150487" y="0"/>
                    <a:pt x="180740" y="12531"/>
                    <a:pt x="203046" y="34837"/>
                  </a:cubicBezTo>
                  <a:cubicBezTo>
                    <a:pt x="225352" y="57143"/>
                    <a:pt x="237883" y="87396"/>
                    <a:pt x="237883" y="118942"/>
                  </a:cubicBezTo>
                  <a:lnTo>
                    <a:pt x="237883" y="120301"/>
                  </a:lnTo>
                  <a:cubicBezTo>
                    <a:pt x="237883" y="151846"/>
                    <a:pt x="225352" y="182099"/>
                    <a:pt x="203046" y="204405"/>
                  </a:cubicBezTo>
                  <a:cubicBezTo>
                    <a:pt x="180740" y="226711"/>
                    <a:pt x="150487" y="239242"/>
                    <a:pt x="118942" y="239242"/>
                  </a:cubicBezTo>
                  <a:lnTo>
                    <a:pt x="118942" y="239242"/>
                  </a:lnTo>
                  <a:cubicBezTo>
                    <a:pt x="87396" y="239242"/>
                    <a:pt x="57143" y="226711"/>
                    <a:pt x="34837" y="204405"/>
                  </a:cubicBezTo>
                  <a:cubicBezTo>
                    <a:pt x="12531" y="182099"/>
                    <a:pt x="0" y="151846"/>
                    <a:pt x="0" y="120301"/>
                  </a:cubicBezTo>
                  <a:lnTo>
                    <a:pt x="0" y="118942"/>
                  </a:lnTo>
                  <a:cubicBezTo>
                    <a:pt x="0" y="87396"/>
                    <a:pt x="12531" y="57143"/>
                    <a:pt x="34837" y="34837"/>
                  </a:cubicBezTo>
                  <a:cubicBezTo>
                    <a:pt x="57143" y="12531"/>
                    <a:pt x="87396" y="0"/>
                    <a:pt x="1189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F386F">
                    <a:alpha val="75000"/>
                  </a:srgbClr>
                </a:gs>
                <a:gs pos="100000">
                  <a:srgbClr val="021B46">
                    <a:alpha val="75000"/>
                  </a:srgbClr>
                </a:gs>
              </a:gsLst>
              <a:lin ang="5400000"/>
            </a:gradFill>
            <a:ln w="28575" cap="sq">
              <a:solidFill>
                <a:srgbClr val="FF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37883" cy="23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09558" y="2284153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u="none" strike="noStrike">
                <a:solidFill>
                  <a:srgbClr val="F4F8FF"/>
                </a:solidFill>
                <a:latin typeface="Montserrat Ultra-Bold"/>
              </a:rPr>
              <a:t>1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8305" y="4799327"/>
            <a:ext cx="6971544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4"/>
              </a:lnSpc>
            </a:pPr>
            <a:r>
              <a:rPr lang="en-US" sz="5499" spc="-54">
                <a:solidFill>
                  <a:srgbClr val="F4F8FF"/>
                </a:solidFill>
                <a:latin typeface="Montserrat Ultra-Bold"/>
              </a:rPr>
              <a:t>Hipótesis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98305" y="5938517"/>
            <a:ext cx="903212" cy="908372"/>
            <a:chOff x="0" y="0"/>
            <a:chExt cx="237883" cy="2392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883" cy="239242"/>
            </a:xfrm>
            <a:custGeom>
              <a:avLst/>
              <a:gdLst/>
              <a:ahLst/>
              <a:cxnLst/>
              <a:rect l="l" t="t" r="r" b="b"/>
              <a:pathLst>
                <a:path w="237883" h="239242">
                  <a:moveTo>
                    <a:pt x="118942" y="0"/>
                  </a:moveTo>
                  <a:lnTo>
                    <a:pt x="118942" y="0"/>
                  </a:lnTo>
                  <a:cubicBezTo>
                    <a:pt x="150487" y="0"/>
                    <a:pt x="180740" y="12531"/>
                    <a:pt x="203046" y="34837"/>
                  </a:cubicBezTo>
                  <a:cubicBezTo>
                    <a:pt x="225352" y="57143"/>
                    <a:pt x="237883" y="87396"/>
                    <a:pt x="237883" y="118942"/>
                  </a:cubicBezTo>
                  <a:lnTo>
                    <a:pt x="237883" y="120301"/>
                  </a:lnTo>
                  <a:cubicBezTo>
                    <a:pt x="237883" y="151846"/>
                    <a:pt x="225352" y="182099"/>
                    <a:pt x="203046" y="204405"/>
                  </a:cubicBezTo>
                  <a:cubicBezTo>
                    <a:pt x="180740" y="226711"/>
                    <a:pt x="150487" y="239242"/>
                    <a:pt x="118942" y="239242"/>
                  </a:cubicBezTo>
                  <a:lnTo>
                    <a:pt x="118942" y="239242"/>
                  </a:lnTo>
                  <a:cubicBezTo>
                    <a:pt x="87396" y="239242"/>
                    <a:pt x="57143" y="226711"/>
                    <a:pt x="34837" y="204405"/>
                  </a:cubicBezTo>
                  <a:cubicBezTo>
                    <a:pt x="12531" y="182099"/>
                    <a:pt x="0" y="151846"/>
                    <a:pt x="0" y="120301"/>
                  </a:cubicBezTo>
                  <a:lnTo>
                    <a:pt x="0" y="118942"/>
                  </a:lnTo>
                  <a:cubicBezTo>
                    <a:pt x="0" y="87396"/>
                    <a:pt x="12531" y="57143"/>
                    <a:pt x="34837" y="34837"/>
                  </a:cubicBezTo>
                  <a:cubicBezTo>
                    <a:pt x="57143" y="12531"/>
                    <a:pt x="87396" y="0"/>
                    <a:pt x="1189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F386F">
                    <a:alpha val="75000"/>
                  </a:srgbClr>
                </a:gs>
                <a:gs pos="100000">
                  <a:srgbClr val="021B46">
                    <a:alpha val="75000"/>
                  </a:srgbClr>
                </a:gs>
              </a:gsLst>
              <a:lin ang="5400000"/>
            </a:gradFill>
            <a:ln w="28575" cap="sq">
              <a:solidFill>
                <a:srgbClr val="FF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237883" cy="23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38110" y="6148820"/>
            <a:ext cx="623601" cy="59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4"/>
              </a:lnSpc>
              <a:spcBef>
                <a:spcPct val="0"/>
              </a:spcBef>
            </a:pPr>
            <a:r>
              <a:rPr lang="en-US" sz="4633" u="none" strike="noStrike">
                <a:solidFill>
                  <a:srgbClr val="F4F8FF"/>
                </a:solidFill>
                <a:latin typeface="Montserrat Ultra-Bold"/>
              </a:rPr>
              <a:t>1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04171" y="5881367"/>
            <a:ext cx="12994562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4F8FF"/>
                </a:solidFill>
                <a:latin typeface="Montserrat Medium"/>
              </a:rPr>
              <a:t>Existe una correlación estadísticamente significativa entre las características socioeconómicas de los solicitantes de tarjetas de crédito y sus comportamientos de pago. Por consiguiente, se plantea la posibilidad de mitigar los riesgos de incumplimiento a través del análisis exhaustivo de dichas características socioeconómicas.</a:t>
            </a:r>
          </a:p>
          <a:p>
            <a:pPr marL="0" lvl="0" indent="0" algn="just">
              <a:lnSpc>
                <a:spcPts val="4200"/>
              </a:lnSpc>
            </a:pPr>
            <a:endParaRPr lang="en-US" sz="3000">
              <a:solidFill>
                <a:srgbClr val="F4F8FF"/>
              </a:solidFill>
              <a:latin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324" y="1781680"/>
            <a:ext cx="8173482" cy="7515167"/>
            <a:chOff x="0" y="0"/>
            <a:chExt cx="3017406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7407" cy="2774376"/>
            </a:xfrm>
            <a:custGeom>
              <a:avLst/>
              <a:gdLst/>
              <a:ahLst/>
              <a:cxnLst/>
              <a:rect l="l" t="t" r="r" b="b"/>
              <a:pathLst>
                <a:path w="3017407" h="2774376">
                  <a:moveTo>
                    <a:pt x="2892946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2946" y="0"/>
                  </a:lnTo>
                  <a:cubicBezTo>
                    <a:pt x="2961526" y="0"/>
                    <a:pt x="3017407" y="55880"/>
                    <a:pt x="3017407" y="124460"/>
                  </a:cubicBezTo>
                  <a:lnTo>
                    <a:pt x="3017407" y="2649916"/>
                  </a:lnTo>
                  <a:cubicBezTo>
                    <a:pt x="3017407" y="2718496"/>
                    <a:pt x="2961526" y="2774376"/>
                    <a:pt x="289294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1781680"/>
            <a:ext cx="8562676" cy="7515167"/>
            <a:chOff x="0" y="0"/>
            <a:chExt cx="3161085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086" cy="2774376"/>
            </a:xfrm>
            <a:custGeom>
              <a:avLst/>
              <a:gdLst/>
              <a:ahLst/>
              <a:cxnLst/>
              <a:rect l="l" t="t" r="r" b="b"/>
              <a:pathLst>
                <a:path w="3161086" h="2774376">
                  <a:moveTo>
                    <a:pt x="303662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6626" y="0"/>
                  </a:lnTo>
                  <a:cubicBezTo>
                    <a:pt x="3105205" y="0"/>
                    <a:pt x="3161086" y="55880"/>
                    <a:pt x="3161086" y="124460"/>
                  </a:cubicBezTo>
                  <a:lnTo>
                    <a:pt x="3161086" y="2649916"/>
                  </a:lnTo>
                  <a:cubicBezTo>
                    <a:pt x="3161086" y="2718496"/>
                    <a:pt x="3105205" y="2774376"/>
                    <a:pt x="303662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393295" y="2321019"/>
            <a:ext cx="8041783" cy="6352450"/>
          </a:xfrm>
          <a:custGeom>
            <a:avLst/>
            <a:gdLst/>
            <a:ahLst/>
            <a:cxnLst/>
            <a:rect l="l" t="t" r="r" b="b"/>
            <a:pathLst>
              <a:path w="8041783" h="6352450">
                <a:moveTo>
                  <a:pt x="0" y="0"/>
                </a:moveTo>
                <a:lnTo>
                  <a:pt x="8041783" y="0"/>
                </a:lnTo>
                <a:lnTo>
                  <a:pt x="8041783" y="6352450"/>
                </a:lnTo>
                <a:lnTo>
                  <a:pt x="0" y="6352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9298" y="2483207"/>
            <a:ext cx="7737534" cy="6112115"/>
          </a:xfrm>
          <a:custGeom>
            <a:avLst/>
            <a:gdLst/>
            <a:ahLst/>
            <a:cxnLst/>
            <a:rect l="l" t="t" r="r" b="b"/>
            <a:pathLst>
              <a:path w="7737534" h="6112115">
                <a:moveTo>
                  <a:pt x="0" y="0"/>
                </a:moveTo>
                <a:lnTo>
                  <a:pt x="7737534" y="0"/>
                </a:lnTo>
                <a:lnTo>
                  <a:pt x="7737534" y="6112114"/>
                </a:lnTo>
                <a:lnTo>
                  <a:pt x="0" y="6112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Análisis de Cosecha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20394" y="2081454"/>
            <a:ext cx="8367606" cy="8367606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8741" r="-3125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6443" y="3195877"/>
            <a:ext cx="1211529" cy="1211529"/>
          </a:xfrm>
          <a:custGeom>
            <a:avLst/>
            <a:gdLst/>
            <a:ahLst/>
            <a:cxnLst/>
            <a:rect l="l" t="t" r="r" b="b"/>
            <a:pathLst>
              <a:path w="1211529" h="1211529">
                <a:moveTo>
                  <a:pt x="0" y="0"/>
                </a:moveTo>
                <a:lnTo>
                  <a:pt x="1211529" y="0"/>
                </a:lnTo>
                <a:lnTo>
                  <a:pt x="1211529" y="1211529"/>
                </a:lnTo>
                <a:lnTo>
                  <a:pt x="0" y="1211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62361" y="1028700"/>
            <a:ext cx="10821834" cy="125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53"/>
              </a:lnSpc>
              <a:spcBef>
                <a:spcPct val="0"/>
              </a:spcBef>
            </a:pPr>
            <a:r>
              <a:rPr lang="en-US" sz="8127">
                <a:solidFill>
                  <a:srgbClr val="FFFFFF"/>
                </a:solidFill>
                <a:latin typeface="Now Bold"/>
              </a:rPr>
              <a:t>CONCLUSIONES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62361" y="2712922"/>
            <a:ext cx="10605183" cy="217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Segun la data análizada, NO podemos predecir el comportamiento de pago de los clientes en base a sus caracteristicas socioeconimicas. Las entidades financieras aplican esos filtros previamente a la aprobacioón.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62361" y="5328511"/>
            <a:ext cx="8286610" cy="1741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Podemos analizar o predecir el riesgo en una cartera según los patrones de comportamiento de los clientes a medida que avanza su período de observación.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2361" y="7508613"/>
            <a:ext cx="8286610" cy="1741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</a:rPr>
              <a:t>Para un mejor analisis de riesgo, es conveniente aumentar las variables de estudio (Monto de deuda, Interes...) y el tamaño de la muestra.</a:t>
            </a:r>
          </a:p>
        </p:txBody>
      </p:sp>
      <p:sp>
        <p:nvSpPr>
          <p:cNvPr id="11" name="Freeform 11"/>
          <p:cNvSpPr/>
          <p:nvPr/>
        </p:nvSpPr>
        <p:spPr>
          <a:xfrm>
            <a:off x="422936" y="7773824"/>
            <a:ext cx="1211529" cy="1211529"/>
          </a:xfrm>
          <a:custGeom>
            <a:avLst/>
            <a:gdLst/>
            <a:ahLst/>
            <a:cxnLst/>
            <a:rect l="l" t="t" r="r" b="b"/>
            <a:pathLst>
              <a:path w="1211529" h="1211529">
                <a:moveTo>
                  <a:pt x="0" y="0"/>
                </a:moveTo>
                <a:lnTo>
                  <a:pt x="1211528" y="0"/>
                </a:lnTo>
                <a:lnTo>
                  <a:pt x="1211528" y="1211529"/>
                </a:lnTo>
                <a:lnTo>
                  <a:pt x="0" y="1211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22936" y="5659493"/>
            <a:ext cx="1211529" cy="1211529"/>
          </a:xfrm>
          <a:custGeom>
            <a:avLst/>
            <a:gdLst/>
            <a:ahLst/>
            <a:cxnLst/>
            <a:rect l="l" t="t" r="r" b="b"/>
            <a:pathLst>
              <a:path w="1211529" h="1211529">
                <a:moveTo>
                  <a:pt x="0" y="0"/>
                </a:moveTo>
                <a:lnTo>
                  <a:pt x="1211528" y="0"/>
                </a:lnTo>
                <a:lnTo>
                  <a:pt x="1211528" y="1211529"/>
                </a:lnTo>
                <a:lnTo>
                  <a:pt x="0" y="1211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7893" y="2034730"/>
            <a:ext cx="2613061" cy="1715194"/>
            <a:chOff x="0" y="0"/>
            <a:chExt cx="991873" cy="651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63374" y="1871050"/>
            <a:ext cx="6595926" cy="7616543"/>
            <a:chOff x="0" y="0"/>
            <a:chExt cx="54991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01363" y="661714"/>
            <a:ext cx="13402872" cy="95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05"/>
              </a:lnSpc>
              <a:spcBef>
                <a:spcPct val="0"/>
              </a:spcBef>
            </a:pPr>
            <a:r>
              <a:rPr lang="en-US" sz="6170">
                <a:solidFill>
                  <a:srgbClr val="56AEFF"/>
                </a:solidFill>
                <a:latin typeface="Now Bold"/>
              </a:rPr>
              <a:t>VARIABLES SOCIOECONOMICAS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46855" y="2561933"/>
            <a:ext cx="169045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Edad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779927" y="2034730"/>
            <a:ext cx="6362820" cy="7347367"/>
            <a:chOff x="0" y="0"/>
            <a:chExt cx="54991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3886" r="-3235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179572" y="2034730"/>
            <a:ext cx="2613061" cy="1715194"/>
            <a:chOff x="0" y="0"/>
            <a:chExt cx="991873" cy="6510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410224" y="2544193"/>
            <a:ext cx="2151758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Genero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002183" y="2034730"/>
            <a:ext cx="2613061" cy="1715194"/>
            <a:chOff x="0" y="0"/>
            <a:chExt cx="991873" cy="6510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232835" y="2086512"/>
            <a:ext cx="2151758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Cant</a:t>
            </a: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Hijos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67893" y="3948465"/>
            <a:ext cx="2613061" cy="1715194"/>
            <a:chOff x="0" y="0"/>
            <a:chExt cx="991873" cy="65105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79572" y="3948465"/>
            <a:ext cx="2613061" cy="1715194"/>
            <a:chOff x="0" y="0"/>
            <a:chExt cx="991873" cy="6510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295932" y="4103886"/>
            <a:ext cx="2380342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Ingresos anuales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18239" y="4080257"/>
            <a:ext cx="2151758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Estado Civil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002183" y="3948465"/>
            <a:ext cx="2613061" cy="1715194"/>
            <a:chOff x="0" y="0"/>
            <a:chExt cx="991873" cy="65105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232835" y="4080257"/>
            <a:ext cx="2151758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Tipo Ingreso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377418" y="5844634"/>
            <a:ext cx="2613061" cy="1715194"/>
            <a:chOff x="0" y="0"/>
            <a:chExt cx="991873" cy="65105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189097" y="5844634"/>
            <a:ext cx="2613061" cy="1715194"/>
            <a:chOff x="0" y="0"/>
            <a:chExt cx="991873" cy="65105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333379" y="6024398"/>
            <a:ext cx="2380342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Tipo </a:t>
            </a: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Vivienda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08069" y="5971820"/>
            <a:ext cx="2151758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Nivel Educ.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7011708" y="5844634"/>
            <a:ext cx="2613061" cy="1715194"/>
            <a:chOff x="0" y="0"/>
            <a:chExt cx="991873" cy="65105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7242360" y="6024398"/>
            <a:ext cx="2151758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Años </a:t>
            </a: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Trabajo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390349" y="7772399"/>
            <a:ext cx="2613061" cy="1715194"/>
            <a:chOff x="0" y="0"/>
            <a:chExt cx="991873" cy="65105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202029" y="7772399"/>
            <a:ext cx="2613061" cy="1715194"/>
            <a:chOff x="0" y="0"/>
            <a:chExt cx="991873" cy="65105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346311" y="7952163"/>
            <a:ext cx="2380342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Tiene</a:t>
            </a: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email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16903" y="7902728"/>
            <a:ext cx="2359953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Bien</a:t>
            </a: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inmueble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7024640" y="7772399"/>
            <a:ext cx="2613061" cy="1715194"/>
            <a:chOff x="0" y="0"/>
            <a:chExt cx="991873" cy="65105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91873" cy="651058"/>
            </a:xfrm>
            <a:custGeom>
              <a:avLst/>
              <a:gdLst/>
              <a:ahLst/>
              <a:cxnLst/>
              <a:rect l="l" t="t" r="r" b="b"/>
              <a:pathLst>
                <a:path w="991873" h="651058">
                  <a:moveTo>
                    <a:pt x="0" y="0"/>
                  </a:moveTo>
                  <a:lnTo>
                    <a:pt x="991873" y="0"/>
                  </a:lnTo>
                  <a:lnTo>
                    <a:pt x="991873" y="651058"/>
                  </a:lnTo>
                  <a:lnTo>
                    <a:pt x="0" y="651058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991873" cy="68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5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7255292" y="7952163"/>
            <a:ext cx="2151758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Movil</a:t>
            </a:r>
          </a:p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DM Sans"/>
              </a:rPr>
              <a:t>Fijo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22211" y="719638"/>
            <a:ext cx="0" cy="819389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4782516" y="2954594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6150721">
            <a:off x="525892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</p:sp>
      <p:sp>
        <p:nvSpPr>
          <p:cNvPr id="10" name="Freeform 10"/>
          <p:cNvSpPr/>
          <p:nvPr/>
        </p:nvSpPr>
        <p:spPr>
          <a:xfrm rot="-4615544">
            <a:off x="11069554" y="523430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7172"/>
            </a:stretch>
          </a:blipFill>
        </p:spPr>
      </p:sp>
      <p:grpSp>
        <p:nvGrpSpPr>
          <p:cNvPr id="11" name="Group 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423852" y="1470442"/>
            <a:ext cx="9745847" cy="7346116"/>
          </a:xfrm>
          <a:custGeom>
            <a:avLst/>
            <a:gdLst/>
            <a:ahLst/>
            <a:cxnLst/>
            <a:rect l="l" t="t" r="r" b="b"/>
            <a:pathLst>
              <a:path w="9745847" h="7346116">
                <a:moveTo>
                  <a:pt x="0" y="0"/>
                </a:moveTo>
                <a:lnTo>
                  <a:pt x="9745847" y="0"/>
                </a:lnTo>
                <a:lnTo>
                  <a:pt x="9745847" y="7346116"/>
                </a:lnTo>
                <a:lnTo>
                  <a:pt x="0" y="73461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274724" y="719638"/>
            <a:ext cx="6977998" cy="197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Now Bold"/>
              </a:rPr>
              <a:t>TIPO DE CLIENTES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32451" y="4367923"/>
            <a:ext cx="4026849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CLASIFICACIÓN X, C, 0: SE CONSIDERAN CLIENTES DESEADOS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99634" y="6152077"/>
            <a:ext cx="4459666" cy="20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EL RESTO DE LOS CLIENTES SE CLASIFICAN COMO BAD_DEBTS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74724" y="8464747"/>
            <a:ext cx="4459666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DF= (36457, 22)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61309" y="1781680"/>
            <a:ext cx="5574926" cy="7515167"/>
            <a:chOff x="0" y="0"/>
            <a:chExt cx="2058097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097" cy="2774376"/>
            </a:xfrm>
            <a:custGeom>
              <a:avLst/>
              <a:gdLst/>
              <a:ahLst/>
              <a:cxnLst/>
              <a:rect l="l" t="t" r="r" b="b"/>
              <a:pathLst>
                <a:path w="2058097" h="2774376">
                  <a:moveTo>
                    <a:pt x="1933637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33637" y="0"/>
                  </a:lnTo>
                  <a:cubicBezTo>
                    <a:pt x="2002217" y="0"/>
                    <a:pt x="2058097" y="55880"/>
                    <a:pt x="2058097" y="124460"/>
                  </a:cubicBezTo>
                  <a:lnTo>
                    <a:pt x="2058097" y="2649916"/>
                  </a:lnTo>
                  <a:cubicBezTo>
                    <a:pt x="2058097" y="2718496"/>
                    <a:pt x="2002217" y="2774376"/>
                    <a:pt x="1933637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81324" y="1781680"/>
            <a:ext cx="5377251" cy="7515167"/>
            <a:chOff x="0" y="0"/>
            <a:chExt cx="1985121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5121" cy="2774376"/>
            </a:xfrm>
            <a:custGeom>
              <a:avLst/>
              <a:gdLst/>
              <a:ahLst/>
              <a:cxnLst/>
              <a:rect l="l" t="t" r="r" b="b"/>
              <a:pathLst>
                <a:path w="1985121" h="2774376">
                  <a:moveTo>
                    <a:pt x="1860661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0661" y="0"/>
                  </a:lnTo>
                  <a:cubicBezTo>
                    <a:pt x="1929241" y="0"/>
                    <a:pt x="1985121" y="55880"/>
                    <a:pt x="1985121" y="124460"/>
                  </a:cubicBezTo>
                  <a:lnTo>
                    <a:pt x="1985121" y="2649916"/>
                  </a:lnTo>
                  <a:cubicBezTo>
                    <a:pt x="1985121" y="2718496"/>
                    <a:pt x="1929241" y="2774376"/>
                    <a:pt x="1860661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391444" y="1781680"/>
            <a:ext cx="5315232" cy="7515167"/>
            <a:chOff x="0" y="0"/>
            <a:chExt cx="1962225" cy="27743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2226" cy="2774376"/>
            </a:xfrm>
            <a:custGeom>
              <a:avLst/>
              <a:gdLst/>
              <a:ahLst/>
              <a:cxnLst/>
              <a:rect l="l" t="t" r="r" b="b"/>
              <a:pathLst>
                <a:path w="1962226" h="2774376">
                  <a:moveTo>
                    <a:pt x="183776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37766" y="0"/>
                  </a:lnTo>
                  <a:cubicBezTo>
                    <a:pt x="1906345" y="0"/>
                    <a:pt x="1962226" y="55880"/>
                    <a:pt x="1962226" y="124460"/>
                  </a:cubicBezTo>
                  <a:lnTo>
                    <a:pt x="1962226" y="2649916"/>
                  </a:lnTo>
                  <a:cubicBezTo>
                    <a:pt x="1962226" y="2718496"/>
                    <a:pt x="1906345" y="2774376"/>
                    <a:pt x="183776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858517" y="2303357"/>
            <a:ext cx="4822864" cy="6471813"/>
          </a:xfrm>
          <a:custGeom>
            <a:avLst/>
            <a:gdLst/>
            <a:ahLst/>
            <a:cxnLst/>
            <a:rect l="l" t="t" r="r" b="b"/>
            <a:pathLst>
              <a:path w="4822864" h="6471813">
                <a:moveTo>
                  <a:pt x="0" y="0"/>
                </a:moveTo>
                <a:lnTo>
                  <a:pt x="4822865" y="0"/>
                </a:lnTo>
                <a:lnTo>
                  <a:pt x="4822865" y="6471813"/>
                </a:lnTo>
                <a:lnTo>
                  <a:pt x="0" y="6471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44213" y="2448536"/>
            <a:ext cx="4799574" cy="6181457"/>
          </a:xfrm>
          <a:custGeom>
            <a:avLst/>
            <a:gdLst/>
            <a:ahLst/>
            <a:cxnLst/>
            <a:rect l="l" t="t" r="r" b="b"/>
            <a:pathLst>
              <a:path w="4799574" h="6181457">
                <a:moveTo>
                  <a:pt x="0" y="0"/>
                </a:moveTo>
                <a:lnTo>
                  <a:pt x="4799574" y="0"/>
                </a:lnTo>
                <a:lnTo>
                  <a:pt x="4799574" y="6181456"/>
                </a:lnTo>
                <a:lnTo>
                  <a:pt x="0" y="618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17285" y="2448536"/>
            <a:ext cx="4714676" cy="6326635"/>
          </a:xfrm>
          <a:custGeom>
            <a:avLst/>
            <a:gdLst/>
            <a:ahLst/>
            <a:cxnLst/>
            <a:rect l="l" t="t" r="r" b="b"/>
            <a:pathLst>
              <a:path w="4714676" h="6326635">
                <a:moveTo>
                  <a:pt x="0" y="0"/>
                </a:moveTo>
                <a:lnTo>
                  <a:pt x="4714676" y="0"/>
                </a:lnTo>
                <a:lnTo>
                  <a:pt x="4714676" y="6326634"/>
                </a:lnTo>
                <a:lnTo>
                  <a:pt x="0" y="6326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ANALISIS VARIABLES CATEGORICAS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61309" y="1781680"/>
            <a:ext cx="5574926" cy="7515167"/>
            <a:chOff x="0" y="0"/>
            <a:chExt cx="2058097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097" cy="2774376"/>
            </a:xfrm>
            <a:custGeom>
              <a:avLst/>
              <a:gdLst/>
              <a:ahLst/>
              <a:cxnLst/>
              <a:rect l="l" t="t" r="r" b="b"/>
              <a:pathLst>
                <a:path w="2058097" h="2774376">
                  <a:moveTo>
                    <a:pt x="1933637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33637" y="0"/>
                  </a:lnTo>
                  <a:cubicBezTo>
                    <a:pt x="2002217" y="0"/>
                    <a:pt x="2058097" y="55880"/>
                    <a:pt x="2058097" y="124460"/>
                  </a:cubicBezTo>
                  <a:lnTo>
                    <a:pt x="2058097" y="2649916"/>
                  </a:lnTo>
                  <a:cubicBezTo>
                    <a:pt x="2058097" y="2718496"/>
                    <a:pt x="2002217" y="2774376"/>
                    <a:pt x="1933637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81324" y="1781680"/>
            <a:ext cx="5377251" cy="7515167"/>
            <a:chOff x="0" y="0"/>
            <a:chExt cx="1985121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5121" cy="2774376"/>
            </a:xfrm>
            <a:custGeom>
              <a:avLst/>
              <a:gdLst/>
              <a:ahLst/>
              <a:cxnLst/>
              <a:rect l="l" t="t" r="r" b="b"/>
              <a:pathLst>
                <a:path w="1985121" h="2774376">
                  <a:moveTo>
                    <a:pt x="1860661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0661" y="0"/>
                  </a:lnTo>
                  <a:cubicBezTo>
                    <a:pt x="1929241" y="0"/>
                    <a:pt x="1985121" y="55880"/>
                    <a:pt x="1985121" y="124460"/>
                  </a:cubicBezTo>
                  <a:lnTo>
                    <a:pt x="1985121" y="2649916"/>
                  </a:lnTo>
                  <a:cubicBezTo>
                    <a:pt x="1985121" y="2718496"/>
                    <a:pt x="1929241" y="2774376"/>
                    <a:pt x="1860661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391444" y="1781680"/>
            <a:ext cx="5315232" cy="7515167"/>
            <a:chOff x="0" y="0"/>
            <a:chExt cx="1962225" cy="27743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2226" cy="2774376"/>
            </a:xfrm>
            <a:custGeom>
              <a:avLst/>
              <a:gdLst/>
              <a:ahLst/>
              <a:cxnLst/>
              <a:rect l="l" t="t" r="r" b="b"/>
              <a:pathLst>
                <a:path w="1962226" h="2774376">
                  <a:moveTo>
                    <a:pt x="183776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37766" y="0"/>
                  </a:lnTo>
                  <a:cubicBezTo>
                    <a:pt x="1906345" y="0"/>
                    <a:pt x="1962226" y="55880"/>
                    <a:pt x="1962226" y="124460"/>
                  </a:cubicBezTo>
                  <a:lnTo>
                    <a:pt x="1962226" y="2649916"/>
                  </a:lnTo>
                  <a:cubicBezTo>
                    <a:pt x="1962226" y="2718496"/>
                    <a:pt x="1906345" y="2774376"/>
                    <a:pt x="183776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28700" y="2163117"/>
            <a:ext cx="4402003" cy="6619979"/>
          </a:xfrm>
          <a:custGeom>
            <a:avLst/>
            <a:gdLst/>
            <a:ahLst/>
            <a:cxnLst/>
            <a:rect l="l" t="t" r="r" b="b"/>
            <a:pathLst>
              <a:path w="4402003" h="6619979">
                <a:moveTo>
                  <a:pt x="0" y="0"/>
                </a:moveTo>
                <a:lnTo>
                  <a:pt x="4402003" y="0"/>
                </a:lnTo>
                <a:lnTo>
                  <a:pt x="4402003" y="6619980"/>
                </a:lnTo>
                <a:lnTo>
                  <a:pt x="0" y="6619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85777" y="2143222"/>
            <a:ext cx="4516445" cy="6792084"/>
          </a:xfrm>
          <a:custGeom>
            <a:avLst/>
            <a:gdLst/>
            <a:ahLst/>
            <a:cxnLst/>
            <a:rect l="l" t="t" r="r" b="b"/>
            <a:pathLst>
              <a:path w="4516445" h="6792084">
                <a:moveTo>
                  <a:pt x="0" y="0"/>
                </a:moveTo>
                <a:lnTo>
                  <a:pt x="4516446" y="0"/>
                </a:lnTo>
                <a:lnTo>
                  <a:pt x="4516446" y="6792084"/>
                </a:lnTo>
                <a:lnTo>
                  <a:pt x="0" y="679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69685" y="2174054"/>
            <a:ext cx="4463686" cy="6712741"/>
          </a:xfrm>
          <a:custGeom>
            <a:avLst/>
            <a:gdLst/>
            <a:ahLst/>
            <a:cxnLst/>
            <a:rect l="l" t="t" r="r" b="b"/>
            <a:pathLst>
              <a:path w="4463686" h="6712741">
                <a:moveTo>
                  <a:pt x="0" y="0"/>
                </a:moveTo>
                <a:lnTo>
                  <a:pt x="4463686" y="0"/>
                </a:lnTo>
                <a:lnTo>
                  <a:pt x="4463686" y="6712742"/>
                </a:lnTo>
                <a:lnTo>
                  <a:pt x="0" y="671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ANALISIS VARIABLES CATEGORICAS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61309" y="1781680"/>
            <a:ext cx="5574926" cy="7515167"/>
            <a:chOff x="0" y="0"/>
            <a:chExt cx="2058097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097" cy="2774376"/>
            </a:xfrm>
            <a:custGeom>
              <a:avLst/>
              <a:gdLst/>
              <a:ahLst/>
              <a:cxnLst/>
              <a:rect l="l" t="t" r="r" b="b"/>
              <a:pathLst>
                <a:path w="2058097" h="2774376">
                  <a:moveTo>
                    <a:pt x="1933637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33637" y="0"/>
                  </a:lnTo>
                  <a:cubicBezTo>
                    <a:pt x="2002217" y="0"/>
                    <a:pt x="2058097" y="55880"/>
                    <a:pt x="2058097" y="124460"/>
                  </a:cubicBezTo>
                  <a:lnTo>
                    <a:pt x="2058097" y="2649916"/>
                  </a:lnTo>
                  <a:cubicBezTo>
                    <a:pt x="2058097" y="2718496"/>
                    <a:pt x="2002217" y="2774376"/>
                    <a:pt x="1933637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81324" y="1781680"/>
            <a:ext cx="5377251" cy="7515167"/>
            <a:chOff x="0" y="0"/>
            <a:chExt cx="1985121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5121" cy="2774376"/>
            </a:xfrm>
            <a:custGeom>
              <a:avLst/>
              <a:gdLst/>
              <a:ahLst/>
              <a:cxnLst/>
              <a:rect l="l" t="t" r="r" b="b"/>
              <a:pathLst>
                <a:path w="1985121" h="2774376">
                  <a:moveTo>
                    <a:pt x="1860661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0661" y="0"/>
                  </a:lnTo>
                  <a:cubicBezTo>
                    <a:pt x="1929241" y="0"/>
                    <a:pt x="1985121" y="55880"/>
                    <a:pt x="1985121" y="124460"/>
                  </a:cubicBezTo>
                  <a:lnTo>
                    <a:pt x="1985121" y="2649916"/>
                  </a:lnTo>
                  <a:cubicBezTo>
                    <a:pt x="1985121" y="2718496"/>
                    <a:pt x="1929241" y="2774376"/>
                    <a:pt x="1860661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391444" y="1781680"/>
            <a:ext cx="5315232" cy="7515167"/>
            <a:chOff x="0" y="0"/>
            <a:chExt cx="1962225" cy="27743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2226" cy="2774376"/>
            </a:xfrm>
            <a:custGeom>
              <a:avLst/>
              <a:gdLst/>
              <a:ahLst/>
              <a:cxnLst/>
              <a:rect l="l" t="t" r="r" b="b"/>
              <a:pathLst>
                <a:path w="1962226" h="2774376">
                  <a:moveTo>
                    <a:pt x="183776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37766" y="0"/>
                  </a:lnTo>
                  <a:cubicBezTo>
                    <a:pt x="1906345" y="0"/>
                    <a:pt x="1962226" y="55880"/>
                    <a:pt x="1962226" y="124460"/>
                  </a:cubicBezTo>
                  <a:lnTo>
                    <a:pt x="1962226" y="2649916"/>
                  </a:lnTo>
                  <a:cubicBezTo>
                    <a:pt x="1962226" y="2718496"/>
                    <a:pt x="1906345" y="2774376"/>
                    <a:pt x="183776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2650610" y="2267046"/>
            <a:ext cx="4608690" cy="6184412"/>
          </a:xfrm>
          <a:custGeom>
            <a:avLst/>
            <a:gdLst/>
            <a:ahLst/>
            <a:cxnLst/>
            <a:rect l="l" t="t" r="r" b="b"/>
            <a:pathLst>
              <a:path w="4608690" h="6184412">
                <a:moveTo>
                  <a:pt x="0" y="0"/>
                </a:moveTo>
                <a:lnTo>
                  <a:pt x="4608690" y="0"/>
                </a:lnTo>
                <a:lnTo>
                  <a:pt x="4608690" y="6184413"/>
                </a:lnTo>
                <a:lnTo>
                  <a:pt x="0" y="6184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6256" y="2311055"/>
            <a:ext cx="4790678" cy="6169999"/>
          </a:xfrm>
          <a:custGeom>
            <a:avLst/>
            <a:gdLst/>
            <a:ahLst/>
            <a:cxnLst/>
            <a:rect l="l" t="t" r="r" b="b"/>
            <a:pathLst>
              <a:path w="4790678" h="6169999">
                <a:moveTo>
                  <a:pt x="0" y="0"/>
                </a:moveTo>
                <a:lnTo>
                  <a:pt x="4790678" y="0"/>
                </a:lnTo>
                <a:lnTo>
                  <a:pt x="4790678" y="6169999"/>
                </a:lnTo>
                <a:lnTo>
                  <a:pt x="0" y="6169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694909" y="2213546"/>
            <a:ext cx="4866202" cy="6529967"/>
          </a:xfrm>
          <a:custGeom>
            <a:avLst/>
            <a:gdLst/>
            <a:ahLst/>
            <a:cxnLst/>
            <a:rect l="l" t="t" r="r" b="b"/>
            <a:pathLst>
              <a:path w="4866202" h="6529967">
                <a:moveTo>
                  <a:pt x="0" y="0"/>
                </a:moveTo>
                <a:lnTo>
                  <a:pt x="4866202" y="0"/>
                </a:lnTo>
                <a:lnTo>
                  <a:pt x="4866202" y="6529967"/>
                </a:lnTo>
                <a:lnTo>
                  <a:pt x="0" y="6529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ANALISIS VARIABLES CATEGORICAS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98085" y="1992813"/>
            <a:ext cx="7664804" cy="7515167"/>
            <a:chOff x="0" y="0"/>
            <a:chExt cx="2829618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29618" cy="2774376"/>
            </a:xfrm>
            <a:custGeom>
              <a:avLst/>
              <a:gdLst/>
              <a:ahLst/>
              <a:cxnLst/>
              <a:rect l="l" t="t" r="r" b="b"/>
              <a:pathLst>
                <a:path w="2829618" h="2774376">
                  <a:moveTo>
                    <a:pt x="2705158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05158" y="0"/>
                  </a:lnTo>
                  <a:cubicBezTo>
                    <a:pt x="2773738" y="0"/>
                    <a:pt x="2829618" y="55880"/>
                    <a:pt x="2829618" y="124460"/>
                  </a:cubicBezTo>
                  <a:lnTo>
                    <a:pt x="2829618" y="2649916"/>
                  </a:lnTo>
                  <a:cubicBezTo>
                    <a:pt x="2829618" y="2718496"/>
                    <a:pt x="2773738" y="2774376"/>
                    <a:pt x="2705158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903542" y="1992813"/>
            <a:ext cx="5315232" cy="7515167"/>
            <a:chOff x="0" y="0"/>
            <a:chExt cx="1962225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2226" cy="2774376"/>
            </a:xfrm>
            <a:custGeom>
              <a:avLst/>
              <a:gdLst/>
              <a:ahLst/>
              <a:cxnLst/>
              <a:rect l="l" t="t" r="r" b="b"/>
              <a:pathLst>
                <a:path w="1962226" h="2774376">
                  <a:moveTo>
                    <a:pt x="183776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37766" y="0"/>
                  </a:lnTo>
                  <a:cubicBezTo>
                    <a:pt x="1906345" y="0"/>
                    <a:pt x="1962226" y="55880"/>
                    <a:pt x="1962226" y="124460"/>
                  </a:cubicBezTo>
                  <a:lnTo>
                    <a:pt x="1962226" y="2649916"/>
                  </a:lnTo>
                  <a:cubicBezTo>
                    <a:pt x="1962226" y="2718496"/>
                    <a:pt x="1906345" y="2774376"/>
                    <a:pt x="183776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945461" y="2383056"/>
            <a:ext cx="6750227" cy="6831695"/>
          </a:xfrm>
          <a:custGeom>
            <a:avLst/>
            <a:gdLst/>
            <a:ahLst/>
            <a:cxnLst/>
            <a:rect l="l" t="t" r="r" b="b"/>
            <a:pathLst>
              <a:path w="6750227" h="6831695">
                <a:moveTo>
                  <a:pt x="0" y="0"/>
                </a:moveTo>
                <a:lnTo>
                  <a:pt x="6750227" y="0"/>
                </a:lnTo>
                <a:lnTo>
                  <a:pt x="6750227" y="6831695"/>
                </a:lnTo>
                <a:lnTo>
                  <a:pt x="0" y="6831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99469" y="2422905"/>
            <a:ext cx="4271928" cy="6654984"/>
          </a:xfrm>
          <a:custGeom>
            <a:avLst/>
            <a:gdLst/>
            <a:ahLst/>
            <a:cxnLst/>
            <a:rect l="l" t="t" r="r" b="b"/>
            <a:pathLst>
              <a:path w="4271928" h="6654984">
                <a:moveTo>
                  <a:pt x="0" y="0"/>
                </a:moveTo>
                <a:lnTo>
                  <a:pt x="4271929" y="0"/>
                </a:lnTo>
                <a:lnTo>
                  <a:pt x="4271929" y="6654983"/>
                </a:lnTo>
                <a:lnTo>
                  <a:pt x="0" y="6654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ANALISIS VARIABLES CATEGORICAS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84262" y="9469880"/>
            <a:ext cx="332959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Bold"/>
              </a:rPr>
              <a:t>OPORTUNIDADES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4" b="-7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324" y="1781680"/>
            <a:ext cx="7891293" cy="7515167"/>
            <a:chOff x="0" y="0"/>
            <a:chExt cx="2913231" cy="2774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3231" cy="2774376"/>
            </a:xfrm>
            <a:custGeom>
              <a:avLst/>
              <a:gdLst/>
              <a:ahLst/>
              <a:cxnLst/>
              <a:rect l="l" t="t" r="r" b="b"/>
              <a:pathLst>
                <a:path w="2913231" h="2774376">
                  <a:moveTo>
                    <a:pt x="2788771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88771" y="0"/>
                  </a:lnTo>
                  <a:cubicBezTo>
                    <a:pt x="2857351" y="0"/>
                    <a:pt x="2913231" y="55880"/>
                    <a:pt x="2913231" y="124460"/>
                  </a:cubicBezTo>
                  <a:lnTo>
                    <a:pt x="2913231" y="2649916"/>
                  </a:lnTo>
                  <a:cubicBezTo>
                    <a:pt x="2913231" y="2718496"/>
                    <a:pt x="2857351" y="2774376"/>
                    <a:pt x="2788771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1781680"/>
            <a:ext cx="8562676" cy="7515167"/>
            <a:chOff x="0" y="0"/>
            <a:chExt cx="3161085" cy="2774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1086" cy="2774376"/>
            </a:xfrm>
            <a:custGeom>
              <a:avLst/>
              <a:gdLst/>
              <a:ahLst/>
              <a:cxnLst/>
              <a:rect l="l" t="t" r="r" b="b"/>
              <a:pathLst>
                <a:path w="3161086" h="2774376">
                  <a:moveTo>
                    <a:pt x="3036625" y="2774376"/>
                  </a:moveTo>
                  <a:lnTo>
                    <a:pt x="124460" y="2774376"/>
                  </a:lnTo>
                  <a:cubicBezTo>
                    <a:pt x="55880" y="2774376"/>
                    <a:pt x="0" y="2718496"/>
                    <a:pt x="0" y="26499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36626" y="0"/>
                  </a:lnTo>
                  <a:cubicBezTo>
                    <a:pt x="3105205" y="0"/>
                    <a:pt x="3161086" y="55880"/>
                    <a:pt x="3161086" y="124460"/>
                  </a:cubicBezTo>
                  <a:lnTo>
                    <a:pt x="3161086" y="2649916"/>
                  </a:lnTo>
                  <a:cubicBezTo>
                    <a:pt x="3161086" y="2718496"/>
                    <a:pt x="3105205" y="2774376"/>
                    <a:pt x="3036626" y="27743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19101" y="2368588"/>
            <a:ext cx="7497600" cy="5549825"/>
          </a:xfrm>
          <a:custGeom>
            <a:avLst/>
            <a:gdLst/>
            <a:ahLst/>
            <a:cxnLst/>
            <a:rect l="l" t="t" r="r" b="b"/>
            <a:pathLst>
              <a:path w="7497600" h="5549825">
                <a:moveTo>
                  <a:pt x="0" y="0"/>
                </a:moveTo>
                <a:lnTo>
                  <a:pt x="7497600" y="0"/>
                </a:lnTo>
                <a:lnTo>
                  <a:pt x="7497600" y="5549824"/>
                </a:lnTo>
                <a:lnTo>
                  <a:pt x="0" y="5549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27450" y="2368588"/>
            <a:ext cx="7195776" cy="5644962"/>
          </a:xfrm>
          <a:custGeom>
            <a:avLst/>
            <a:gdLst/>
            <a:ahLst/>
            <a:cxnLst/>
            <a:rect l="l" t="t" r="r" b="b"/>
            <a:pathLst>
              <a:path w="7195776" h="5644962">
                <a:moveTo>
                  <a:pt x="0" y="0"/>
                </a:moveTo>
                <a:lnTo>
                  <a:pt x="7195776" y="0"/>
                </a:lnTo>
                <a:lnTo>
                  <a:pt x="7195776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9101" y="685842"/>
            <a:ext cx="17087575" cy="7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4"/>
              </a:lnSpc>
              <a:spcBef>
                <a:spcPct val="0"/>
              </a:spcBef>
            </a:pPr>
            <a:r>
              <a:rPr lang="en-US" sz="5400">
                <a:solidFill>
                  <a:srgbClr val="56AEFF"/>
                </a:solidFill>
                <a:latin typeface="Montserrat Bold"/>
              </a:rPr>
              <a:t>DISTRIBICION DE DATOS  Y VALORES ATIPICOS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Personalizado</PresentationFormat>
  <Paragraphs>57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3" baseType="lpstr">
      <vt:lpstr>DM Sans Italics</vt:lpstr>
      <vt:lpstr>Now Bold</vt:lpstr>
      <vt:lpstr>Arial</vt:lpstr>
      <vt:lpstr>DM Sans Bold Italics</vt:lpstr>
      <vt:lpstr>Montserrat Medium</vt:lpstr>
      <vt:lpstr>Open Sans Bold</vt:lpstr>
      <vt:lpstr>Montserrat Ultra-Bold</vt:lpstr>
      <vt:lpstr>Calibri</vt:lpstr>
      <vt:lpstr>Montserrat Bold</vt:lpstr>
      <vt:lpstr>DM Sans Bold</vt:lpstr>
      <vt:lpstr>DM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- Credit  card predictor</dc:title>
  <cp:lastModifiedBy>Cuenta Microsoft</cp:lastModifiedBy>
  <cp:revision>2</cp:revision>
  <dcterms:created xsi:type="dcterms:W3CDTF">2006-08-16T00:00:00Z</dcterms:created>
  <dcterms:modified xsi:type="dcterms:W3CDTF">2024-05-02T16:05:07Z</dcterms:modified>
  <dc:identifier>DAGDhnLnjeY</dc:identifier>
</cp:coreProperties>
</file>